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3"/>
  </p:notesMasterIdLst>
  <p:handoutMasterIdLst>
    <p:handoutMasterId r:id="rId14"/>
  </p:handoutMasterIdLst>
  <p:sldIdLst>
    <p:sldId id="256" r:id="rId3"/>
    <p:sldId id="283" r:id="rId4"/>
    <p:sldId id="333" r:id="rId5"/>
    <p:sldId id="350" r:id="rId6"/>
    <p:sldId id="352" r:id="rId7"/>
    <p:sldId id="351" r:id="rId8"/>
    <p:sldId id="318" r:id="rId9"/>
    <p:sldId id="353" r:id="rId10"/>
    <p:sldId id="354" r:id="rId11"/>
    <p:sldId id="286"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0826" autoAdjust="0"/>
  </p:normalViewPr>
  <p:slideViewPr>
    <p:cSldViewPr snapToGrid="0" snapToObjects="1">
      <p:cViewPr varScale="1">
        <p:scale>
          <a:sx n="105" d="100"/>
          <a:sy n="105" d="100"/>
        </p:scale>
        <p:origin x="1272"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cap="none" dirty="0">
                <a:solidFill>
                  <a:schemeClr val="dk1"/>
                </a:solidFill>
                <a:latin typeface="Microsoft JhengHei"/>
                <a:ea typeface="Microsoft JhengHei"/>
                <a:cs typeface="Microsoft JhengHei"/>
                <a:sym typeface="Microsoft JhengHei"/>
              </a:rPr>
              <a:t>多棵不同樹</a:t>
            </a:r>
            <a:r>
              <a:rPr lang="en-US" altLang="zh-TW" sz="1200" b="0" i="0" u="none" strike="noStrike" cap="none" dirty="0">
                <a:solidFill>
                  <a:schemeClr val="dk1"/>
                </a:solidFill>
                <a:latin typeface="Microsoft JhengHei"/>
                <a:ea typeface="Microsoft JhengHei"/>
                <a:cs typeface="Microsoft JhengHei"/>
                <a:sym typeface="Microsoft JhengHei"/>
              </a:rPr>
              <a:t>, </a:t>
            </a:r>
            <a:r>
              <a:rPr lang="zh-TW" altLang="en-US" sz="1200" b="0" i="0" u="none" strike="noStrike" cap="none" dirty="0">
                <a:solidFill>
                  <a:schemeClr val="dk1"/>
                </a:solidFill>
                <a:latin typeface="Microsoft JhengHei"/>
                <a:ea typeface="Microsoft JhengHei"/>
                <a:cs typeface="Microsoft JhengHei"/>
                <a:sym typeface="Microsoft JhengHei"/>
              </a:rPr>
              <a:t>讓結果不容易</a:t>
            </a:r>
            <a:r>
              <a:rPr lang="en-US" sz="1200" b="0" i="0" u="none" strike="noStrike" cap="none" dirty="0">
                <a:solidFill>
                  <a:schemeClr val="dk1"/>
                </a:solidFill>
                <a:latin typeface="Microsoft JhengHei"/>
                <a:ea typeface="Microsoft JhengHei"/>
                <a:cs typeface="Microsoft JhengHei"/>
                <a:sym typeface="Microsoft JhengHei"/>
              </a:rPr>
              <a:t>overfitting, </a:t>
            </a:r>
            <a:r>
              <a:rPr lang="zh-TW" altLang="en-US" sz="1200" b="0" i="0" u="none" strike="noStrike" cap="none" dirty="0">
                <a:solidFill>
                  <a:schemeClr val="dk1"/>
                </a:solidFill>
                <a:latin typeface="Microsoft JhengHei"/>
                <a:ea typeface="Microsoft JhengHei"/>
                <a:cs typeface="Microsoft JhengHei"/>
                <a:sym typeface="Microsoft JhengHei"/>
              </a:rPr>
              <a:t>預測能力更容易提升</a:t>
            </a:r>
            <a:endParaRPr lang="zh-TW" altLang="en-US" sz="1000" b="1" i="0" u="none" strike="noStrike" cap="none" dirty="0">
              <a:solidFill>
                <a:srgbClr val="0000FF"/>
              </a:solidFill>
              <a:latin typeface="Microsoft JhengHei"/>
              <a:ea typeface="Microsoft JhengHei"/>
              <a:cs typeface="Microsoft JhengHei"/>
              <a:sym typeface="Microsoft JhengHei"/>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筆資料是可以被重複抽取的。假設我們有一千筆資料我們要從中抽取</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筆資料出來，這</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筆資料裡面可能會有重複的數據。</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每一棵樹只能看見部分的特徵。</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在隨機森林每一棵樹的特徵數量可能都不同，所以最後決策出來的結果都會不一樣。最後再根據任務的不同來做回歸或是分類的問題，如果是回歸問題我們就將這些決策數的輸出做平均得到最後答案，若是分類問題我們則用投標採多數決的方式來整合所有樹預測的結果。</a:t>
            </a: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756807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3DDE898F-6912-403B-AFF3-C3863655EE3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377"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42163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隨機森林</a:t>
            </a:r>
            <a:r>
              <a:rPr lang="zh-TW" altLang="en-US"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 </a:t>
            </a:r>
            <a:r>
              <a:rPr lang="en-US" altLang="zh-CN" sz="4000" dirty="0"/>
              <a:t>(</a:t>
            </a:r>
            <a:r>
              <a:rPr lang="zh-CN" altLang="en-US" sz="4000" dirty="0"/>
              <a:t>分類器</a:t>
            </a:r>
            <a:r>
              <a:rPr lang="en-US" altLang="zh-CN" sz="40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995070"/>
            <a:ext cx="6152853" cy="2949462"/>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p>
          <a:p>
            <a:pPr marL="285750" indent="-285750">
              <a:lnSpc>
                <a:spcPct val="150000"/>
              </a:lnSpc>
              <a:buFont typeface="Arial" panose="020B0604020202020204" pitchFamily="34" charset="0"/>
              <a:buChar char="•"/>
            </a:pPr>
            <a:r>
              <a:rPr lang="zh-TW" altLang="en-US" kern="0" dirty="0">
                <a:solidFill>
                  <a:srgbClr val="595959"/>
                </a:solidFill>
                <a:cs typeface="Arial"/>
              </a:rPr>
              <a:t>是 </a:t>
            </a:r>
            <a:r>
              <a:rPr lang="en-US" altLang="zh-TW" kern="0" dirty="0">
                <a:solidFill>
                  <a:srgbClr val="595959"/>
                </a:solidFill>
                <a:cs typeface="Arial"/>
              </a:rPr>
              <a:t>Ensemble learning </a:t>
            </a:r>
            <a:r>
              <a:rPr lang="zh-TW" altLang="en-US" kern="0" dirty="0">
                <a:solidFill>
                  <a:srgbClr val="595959"/>
                </a:solidFill>
                <a:cs typeface="Arial"/>
              </a:rPr>
              <a:t> 中的 </a:t>
            </a:r>
            <a:r>
              <a:rPr lang="en-US" altLang="zh-TW" kern="0" dirty="0">
                <a:solidFill>
                  <a:srgbClr val="595959"/>
                </a:solidFill>
                <a:cs typeface="Arial"/>
              </a:rPr>
              <a:t>Bagging</a:t>
            </a:r>
            <a:r>
              <a:rPr lang="zh-TW" altLang="en-US" kern="0" dirty="0">
                <a:solidFill>
                  <a:srgbClr val="595959"/>
                </a:solidFill>
                <a:cs typeface="Arial"/>
              </a:rPr>
              <a:t> 的實例</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
        <p:nvSpPr>
          <p:cNvPr id="10" name="Rectangle 9">
            <a:extLst>
              <a:ext uri="{FF2B5EF4-FFF2-40B4-BE49-F238E27FC236}">
                <a16:creationId xmlns:a16="http://schemas.microsoft.com/office/drawing/2014/main" id="{3F68FD5C-642F-D740-8815-0000B7941640}"/>
              </a:ext>
            </a:extLst>
          </p:cNvPr>
          <p:cNvSpPr/>
          <p:nvPr/>
        </p:nvSpPr>
        <p:spPr>
          <a:xfrm>
            <a:off x="1414271" y="3483135"/>
            <a:ext cx="9363456" cy="2508504"/>
          </a:xfrm>
          <a:prstGeom prst="rect">
            <a:avLst/>
          </a:prstGeom>
          <a:noFill/>
          <a:ln w="22225">
            <a:solidFill>
              <a:schemeClr val="accent2">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4A4A4D69-3BF1-E147-BB7C-36C649577F62}"/>
              </a:ext>
            </a:extLst>
          </p:cNvPr>
          <p:cNvPicPr>
            <a:picLocks noChangeAspect="1"/>
          </p:cNvPicPr>
          <p:nvPr/>
        </p:nvPicPr>
        <p:blipFill>
          <a:blip r:embed="rId3"/>
          <a:stretch>
            <a:fillRect/>
          </a:stretch>
        </p:blipFill>
        <p:spPr>
          <a:xfrm>
            <a:off x="1957171" y="3720152"/>
            <a:ext cx="8277657" cy="2034471"/>
          </a:xfrm>
          <a:prstGeom prst="rect">
            <a:avLst/>
          </a:prstGeom>
        </p:spPr>
      </p:pic>
      <p:sp>
        <p:nvSpPr>
          <p:cNvPr id="11" name="Rectangle 10">
            <a:extLst>
              <a:ext uri="{FF2B5EF4-FFF2-40B4-BE49-F238E27FC236}">
                <a16:creationId xmlns:a16="http://schemas.microsoft.com/office/drawing/2014/main" id="{9801DB62-6C0B-3A41-908A-0B115676B19B}"/>
              </a:ext>
            </a:extLst>
          </p:cNvPr>
          <p:cNvSpPr/>
          <p:nvPr/>
        </p:nvSpPr>
        <p:spPr>
          <a:xfrm>
            <a:off x="9690100" y="5638800"/>
            <a:ext cx="1087627" cy="35283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400" b="1" dirty="0">
                <a:solidFill>
                  <a:schemeClr val="accent3">
                    <a:lumMod val="25000"/>
                  </a:schemeClr>
                </a:solidFill>
                <a:latin typeface="微软雅黑" panose="020B0503020204020204" pitchFamily="34" charset="-122"/>
                <a:ea typeface="微软雅黑" panose="020B0503020204020204" pitchFamily="34" charset="-122"/>
              </a:rPr>
              <a:t>Forest</a:t>
            </a:r>
          </a:p>
        </p:txBody>
      </p:sp>
    </p:spTree>
    <p:extLst>
      <p:ext uri="{BB962C8B-B14F-4D97-AF65-F5344CB8AC3E}">
        <p14:creationId xmlns:p14="http://schemas.microsoft.com/office/powerpoint/2010/main" val="240668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FE675-43BC-8A4D-A956-B26FEAEC0132}"/>
              </a:ext>
            </a:extLst>
          </p:cNvPr>
          <p:cNvSpPr>
            <a:spLocks noGrp="1"/>
          </p:cNvSpPr>
          <p:nvPr>
            <p:ph type="body" sz="quarter" idx="10"/>
          </p:nvPr>
        </p:nvSpPr>
        <p:spPr/>
        <p:txBody>
          <a:bodyPr/>
          <a:lstStyle/>
          <a:p>
            <a:r>
              <a:rPr lang="zh-TW" altLang="en-US" dirty="0"/>
              <a:t>隨機森林</a:t>
            </a:r>
            <a:r>
              <a:rPr lang="en-US" altLang="zh-TW" dirty="0"/>
              <a:t>(</a:t>
            </a:r>
            <a:r>
              <a:rPr lang="zh-TW" altLang="en-US" dirty="0"/>
              <a:t>分類器</a:t>
            </a:r>
            <a:r>
              <a:rPr lang="en-US" altLang="zh-TW" dirty="0"/>
              <a:t>)</a:t>
            </a:r>
            <a:r>
              <a:rPr lang="zh-TW" altLang="en-US" dirty="0"/>
              <a:t>的生成方法</a:t>
            </a:r>
            <a:endParaRPr lang="en-TW" dirty="0"/>
          </a:p>
        </p:txBody>
      </p:sp>
      <p:sp>
        <p:nvSpPr>
          <p:cNvPr id="3" name="Rectangle 2">
            <a:extLst>
              <a:ext uri="{FF2B5EF4-FFF2-40B4-BE49-F238E27FC236}">
                <a16:creationId xmlns:a16="http://schemas.microsoft.com/office/drawing/2014/main" id="{99045C32-1B99-D640-8120-1F323FAFFB12}"/>
              </a:ext>
            </a:extLst>
          </p:cNvPr>
          <p:cNvSpPr/>
          <p:nvPr/>
        </p:nvSpPr>
        <p:spPr>
          <a:xfrm>
            <a:off x="510705" y="995070"/>
            <a:ext cx="6152853" cy="1884042"/>
          </a:xfrm>
          <a:prstGeom prst="rect">
            <a:avLst/>
          </a:prstGeom>
        </p:spPr>
        <p:txBody>
          <a:bodyPr wrap="square">
            <a:spAutoFit/>
          </a:bodyPr>
          <a:lstStyle/>
          <a:p>
            <a:pPr marL="342900" indent="-342900">
              <a:lnSpc>
                <a:spcPct val="150000"/>
              </a:lnSpc>
              <a:buFont typeface="+mj-lt"/>
              <a:buAutoNum type="arabicPeriod"/>
            </a:pPr>
            <a:r>
              <a:rPr lang="zh-TW" altLang="en-US" sz="2000" kern="0" dirty="0">
                <a:solidFill>
                  <a:srgbClr val="595959"/>
                </a:solidFill>
                <a:cs typeface="Arial"/>
              </a:rPr>
              <a:t>從訓練集中抽取</a:t>
            </a:r>
            <a:r>
              <a:rPr lang="en-US" altLang="zh-TW" sz="2000" kern="0" dirty="0">
                <a:solidFill>
                  <a:srgbClr val="595959"/>
                </a:solidFill>
                <a:cs typeface="Arial"/>
              </a:rPr>
              <a:t>n’ </a:t>
            </a:r>
            <a:r>
              <a:rPr lang="zh-TW" altLang="en-US" sz="2000" kern="0" dirty="0">
                <a:solidFill>
                  <a:srgbClr val="595959"/>
                </a:solidFill>
                <a:cs typeface="Arial"/>
              </a:rPr>
              <a:t>筆資料出來</a:t>
            </a:r>
            <a:endParaRPr lang="en-US" altLang="zh-TW" sz="2000" kern="0" dirty="0">
              <a:solidFill>
                <a:srgbClr val="595959"/>
              </a:solidFill>
              <a:cs typeface="Arial"/>
            </a:endParaRPr>
          </a:p>
          <a:p>
            <a:pPr marL="342900" indent="-342900">
              <a:lnSpc>
                <a:spcPct val="150000"/>
              </a:lnSpc>
              <a:buFont typeface="+mj-lt"/>
              <a:buAutoNum type="arabicPeriod"/>
            </a:pPr>
            <a:r>
              <a:rPr lang="en-US" altLang="zh-TW" sz="2000" kern="0" dirty="0">
                <a:solidFill>
                  <a:srgbClr val="595959"/>
                </a:solidFill>
                <a:cs typeface="Arial"/>
              </a:rPr>
              <a:t>n’ </a:t>
            </a:r>
            <a:r>
              <a:rPr lang="zh-TW" altLang="en-US" sz="2000" kern="0" dirty="0">
                <a:solidFill>
                  <a:srgbClr val="595959"/>
                </a:solidFill>
                <a:cs typeface="Arial"/>
              </a:rPr>
              <a:t>筆資料隨機挑選</a:t>
            </a:r>
            <a:r>
              <a:rPr lang="en-US" altLang="zh-TW" sz="2000" kern="0" dirty="0">
                <a:solidFill>
                  <a:srgbClr val="595959"/>
                </a:solidFill>
                <a:cs typeface="Arial"/>
              </a:rPr>
              <a:t> k </a:t>
            </a:r>
            <a:r>
              <a:rPr lang="zh-TW" altLang="en-US" sz="2000" kern="0" dirty="0">
                <a:solidFill>
                  <a:srgbClr val="595959"/>
                </a:solidFill>
                <a:cs typeface="Arial"/>
              </a:rPr>
              <a:t>個特徵做樣本</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重複</a:t>
            </a:r>
            <a:r>
              <a:rPr lang="en-US" sz="2000" kern="0" dirty="0">
                <a:solidFill>
                  <a:srgbClr val="595959"/>
                </a:solidFill>
                <a:cs typeface="Arial"/>
              </a:rPr>
              <a:t>m</a:t>
            </a:r>
            <a:r>
              <a:rPr lang="zh-TW" altLang="en-US" sz="2000" kern="0" dirty="0">
                <a:solidFill>
                  <a:srgbClr val="595959"/>
                </a:solidFill>
                <a:cs typeface="Arial"/>
              </a:rPr>
              <a:t>次，產生</a:t>
            </a:r>
            <a:r>
              <a:rPr lang="en-US" sz="2000" kern="0" dirty="0">
                <a:solidFill>
                  <a:srgbClr val="595959"/>
                </a:solidFill>
                <a:cs typeface="Arial"/>
              </a:rPr>
              <a:t>m</a:t>
            </a:r>
            <a:r>
              <a:rPr lang="zh-TW" altLang="en-US" sz="2000" kern="0" dirty="0">
                <a:solidFill>
                  <a:srgbClr val="595959"/>
                </a:solidFill>
                <a:cs typeface="Arial"/>
              </a:rPr>
              <a:t>棵決策樹</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多數投票機制進行預測</a:t>
            </a:r>
            <a:endParaRPr lang="en-TW" sz="2000" kern="0" dirty="0">
              <a:solidFill>
                <a:srgbClr val="595959"/>
              </a:solidFill>
              <a:cs typeface="Arial"/>
            </a:endParaRPr>
          </a:p>
        </p:txBody>
      </p:sp>
      <p:pic>
        <p:nvPicPr>
          <p:cNvPr id="7170" name="Picture 2" descr="Voting and election concept with box Free Vector">
            <a:extLst>
              <a:ext uri="{FF2B5EF4-FFF2-40B4-BE49-F238E27FC236}">
                <a16:creationId xmlns:a16="http://schemas.microsoft.com/office/drawing/2014/main" id="{505C73B2-4B21-194A-BBDF-A4C4F46F2B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29"/>
          <a:stretch/>
        </p:blipFill>
        <p:spPr bwMode="auto">
          <a:xfrm>
            <a:off x="6884127" y="2209800"/>
            <a:ext cx="3424530" cy="3149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718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299225-6D9B-AA49-B32A-FECC3F76C84D}"/>
              </a:ext>
            </a:extLst>
          </p:cNvPr>
          <p:cNvSpPr>
            <a:spLocks noGrp="1"/>
          </p:cNvSpPr>
          <p:nvPr>
            <p:ph type="body" sz="quarter" idx="10"/>
          </p:nvPr>
        </p:nvSpPr>
        <p:spPr/>
        <p:txBody>
          <a:bodyPr/>
          <a:lstStyle/>
          <a:p>
            <a:r>
              <a:rPr lang="zh-TW" altLang="en-US" dirty="0"/>
              <a:t>隨機森林的優點</a:t>
            </a:r>
            <a:endParaRPr lang="en-TW" dirty="0"/>
          </a:p>
        </p:txBody>
      </p:sp>
      <p:sp>
        <p:nvSpPr>
          <p:cNvPr id="3" name="Rectangle 2">
            <a:extLst>
              <a:ext uri="{FF2B5EF4-FFF2-40B4-BE49-F238E27FC236}">
                <a16:creationId xmlns:a16="http://schemas.microsoft.com/office/drawing/2014/main" id="{10B31BF3-2047-E64E-9E2B-6EB4A3B42721}"/>
              </a:ext>
            </a:extLst>
          </p:cNvPr>
          <p:cNvSpPr/>
          <p:nvPr/>
        </p:nvSpPr>
        <p:spPr>
          <a:xfrm>
            <a:off x="510705" y="995070"/>
            <a:ext cx="6152853" cy="280525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每棵樹會用到哪些訓練資料及特徵都是由隨機決定</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採用多個決策樹的投票機制來改善決策樹</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與決策樹相比，不容易過度擬合</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隨機森林每一棵樹都是獨立的</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訓練或是預測的階段每一棵樹都能平行化的運行</a:t>
            </a:r>
          </a:p>
          <a:p>
            <a:pPr marL="285750"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6146" name="Picture 2" descr="Abstract forest watercolor landscape background Free Vector">
            <a:extLst>
              <a:ext uri="{FF2B5EF4-FFF2-40B4-BE49-F238E27FC236}">
                <a16:creationId xmlns:a16="http://schemas.microsoft.com/office/drawing/2014/main" id="{983E2418-7D94-8644-A61F-661E360983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85"/>
          <a:stretch/>
        </p:blipFill>
        <p:spPr bwMode="auto">
          <a:xfrm>
            <a:off x="6987083" y="3133903"/>
            <a:ext cx="4388054" cy="27071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427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隨機森林</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54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t>實作不同的</a:t>
            </a:r>
            <a:r>
              <a:rPr kumimoji="0" lang="en-US" altLang="zh-TW" sz="54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t>SVM</a:t>
            </a:r>
            <a:r>
              <a:rPr kumimoji="0" lang="zh-TW" altLang="en-US" sz="54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t>分類器</a:t>
            </a:r>
            <a:br>
              <a:rPr kumimoji="0" lang="en-US" altLang="zh-TW" sz="54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br>
            <a:r>
              <a:rPr kumimoji="0" lang="en-US" altLang="zh-TW" sz="3200" b="0" i="0" u="none" strike="noStrike" kern="0" cap="none" spc="100" normalizeH="0" baseline="0" noProof="0" dirty="0">
                <a:ln>
                  <a:noFill/>
                </a:ln>
                <a:solidFill>
                  <a:srgbClr val="F2ECE1">
                    <a:lumMod val="25000"/>
                  </a:srgbClr>
                </a:solidFill>
                <a:effectLst/>
                <a:uLnTx/>
                <a:uFillTx/>
                <a:latin typeface="Calibri"/>
                <a:ea typeface="微软雅黑"/>
                <a:cs typeface="Calibri"/>
                <a:sym typeface="Calibri"/>
              </a:rPr>
              <a:t>Example : </a:t>
            </a:r>
            <a:r>
              <a:rPr kumimoji="0" lang="zh-TW" altLang="en-US" sz="3200" b="0" i="0" u="none" strike="noStrike" kern="0" cap="none" spc="500" normalizeH="0" baseline="0" noProof="0" dirty="0">
                <a:ln>
                  <a:noFill/>
                </a:ln>
                <a:solidFill>
                  <a:srgbClr val="F2ECE1">
                    <a:lumMod val="25000"/>
                  </a:srgbClr>
                </a:solidFill>
                <a:effectLst/>
                <a:uLnTx/>
                <a:uFillTx/>
                <a:latin typeface="Calibri"/>
                <a:ea typeface="微软雅黑"/>
                <a:cs typeface="Calibri"/>
                <a:sym typeface="Calibri"/>
              </a:rPr>
              <a:t>鳶尾花朵 </a:t>
            </a:r>
            <a:endParaRPr kumimoji="0" lang="en-TW" sz="2400" b="0" i="0" u="none" strike="noStrike" kern="0" cap="none" spc="500" normalizeH="0" baseline="0" noProof="0" dirty="0">
              <a:ln>
                <a:noFill/>
              </a:ln>
              <a:solidFill>
                <a:srgbClr val="F2ECE1">
                  <a:lumMod val="25000"/>
                </a:srgbClr>
              </a:solidFill>
              <a:effectLst/>
              <a:uLnTx/>
              <a:uFillTx/>
              <a:latin typeface="Arial"/>
              <a:ea typeface="微软雅黑"/>
              <a:cs typeface="+mn-cs"/>
            </a:endParaRPr>
          </a:p>
        </p:txBody>
      </p:sp>
    </p:spTree>
    <p:extLst>
      <p:ext uri="{BB962C8B-B14F-4D97-AF65-F5344CB8AC3E}">
        <p14:creationId xmlns:p14="http://schemas.microsoft.com/office/powerpoint/2010/main" val="38103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446FB5-28E6-814D-9D3F-EA596F97C80C}"/>
              </a:ext>
            </a:extLst>
          </p:cNvPr>
          <p:cNvSpPr>
            <a:spLocks noGrp="1"/>
          </p:cNvSpPr>
          <p:nvPr>
            <p:ph type="body" sz="quarter" idx="10"/>
          </p:nvPr>
        </p:nvSpPr>
        <p:spPr>
          <a:xfrm>
            <a:off x="992875" y="245402"/>
            <a:ext cx="9315782" cy="590931"/>
          </a:xfrm>
        </p:spPr>
        <p:txBody>
          <a:bodyPr/>
          <a:lstStyle/>
          <a:p>
            <a:r>
              <a:rPr lang="en-US" altLang="zh-TW" dirty="0">
                <a:latin typeface="inherit"/>
              </a:rPr>
              <a:t>Random</a:t>
            </a:r>
            <a:r>
              <a:rPr lang="zh-TW" altLang="en-US" dirty="0">
                <a:latin typeface="inherit"/>
              </a:rPr>
              <a:t> </a:t>
            </a:r>
            <a:r>
              <a:rPr lang="en-US" altLang="zh-TW" dirty="0">
                <a:latin typeface="inherit"/>
              </a:rPr>
              <a:t>Forest</a:t>
            </a:r>
            <a:r>
              <a:rPr lang="zh-TW" altLang="en-US">
                <a:latin typeface="inherit"/>
              </a:rPr>
              <a:t> </a:t>
            </a:r>
            <a:r>
              <a:rPr lang="en-US" altLang="zh-TW">
                <a:latin typeface="inherit"/>
              </a:rPr>
              <a:t>Classifier</a:t>
            </a:r>
            <a:endParaRPr lang="en-TW" dirty="0"/>
          </a:p>
        </p:txBody>
      </p:sp>
      <p:pic>
        <p:nvPicPr>
          <p:cNvPr id="8" name="Picture 7">
            <a:extLst>
              <a:ext uri="{FF2B5EF4-FFF2-40B4-BE49-F238E27FC236}">
                <a16:creationId xmlns:a16="http://schemas.microsoft.com/office/drawing/2014/main" id="{31C0BD9F-8626-9343-A3E7-7AD291A9A4C5}"/>
              </a:ext>
            </a:extLst>
          </p:cNvPr>
          <p:cNvPicPr>
            <a:picLocks noChangeAspect="1"/>
          </p:cNvPicPr>
          <p:nvPr/>
        </p:nvPicPr>
        <p:blipFill>
          <a:blip r:embed="rId2"/>
          <a:stretch>
            <a:fillRect/>
          </a:stretch>
        </p:blipFill>
        <p:spPr>
          <a:xfrm>
            <a:off x="5778499" y="3054349"/>
            <a:ext cx="3606801" cy="3121270"/>
          </a:xfrm>
          <a:prstGeom prst="rect">
            <a:avLst/>
          </a:prstGeom>
        </p:spPr>
      </p:pic>
      <p:sp>
        <p:nvSpPr>
          <p:cNvPr id="9" name="Rectangle 8">
            <a:extLst>
              <a:ext uri="{FF2B5EF4-FFF2-40B4-BE49-F238E27FC236}">
                <a16:creationId xmlns:a16="http://schemas.microsoft.com/office/drawing/2014/main" id="{4DE17E83-0C7B-3847-982E-212049FBA5E8}"/>
              </a:ext>
            </a:extLst>
          </p:cNvPr>
          <p:cNvSpPr/>
          <p:nvPr/>
        </p:nvSpPr>
        <p:spPr>
          <a:xfrm>
            <a:off x="2133604" y="4114801"/>
            <a:ext cx="2920992" cy="369332"/>
          </a:xfrm>
          <a:prstGeom prst="rect">
            <a:avLst/>
          </a:prstGeom>
        </p:spPr>
        <p:txBody>
          <a:bodyPr wrap="none">
            <a:spAutoFit/>
          </a:bodyPr>
          <a:lstStyle/>
          <a:p>
            <a:r>
              <a:rPr lang="zh-TW" altLang="en-US" b="1" dirty="0">
                <a:latin typeface="-apple-system"/>
              </a:rPr>
              <a:t>隨機森林 </a:t>
            </a:r>
            <a:r>
              <a:rPr lang="en-US" altLang="zh-TW" b="1" dirty="0">
                <a:latin typeface="-apple-system"/>
              </a:rPr>
              <a:t>(</a:t>
            </a:r>
            <a:r>
              <a:rPr lang="zh-TW" altLang="en-US" b="1" dirty="0">
                <a:latin typeface="-apple-system"/>
              </a:rPr>
              <a:t>訓練集</a:t>
            </a:r>
            <a:r>
              <a:rPr lang="en-US" altLang="zh-TW" b="1" dirty="0">
                <a:latin typeface="-apple-system"/>
              </a:rPr>
              <a:t>)</a:t>
            </a:r>
            <a:r>
              <a:rPr lang="zh-TW" altLang="en-US" b="1" dirty="0">
                <a:latin typeface="-apple-system"/>
              </a:rPr>
              <a:t>預測結果</a:t>
            </a:r>
            <a:endParaRPr lang="zh-TW" altLang="en-US" b="1" i="0" dirty="0">
              <a:effectLst/>
              <a:latin typeface="-apple-system"/>
            </a:endParaRPr>
          </a:p>
        </p:txBody>
      </p:sp>
      <p:pic>
        <p:nvPicPr>
          <p:cNvPr id="5" name="Picture 4">
            <a:extLst>
              <a:ext uri="{FF2B5EF4-FFF2-40B4-BE49-F238E27FC236}">
                <a16:creationId xmlns:a16="http://schemas.microsoft.com/office/drawing/2014/main" id="{3258DC9B-9B6D-7C46-A9C3-7198A24EEDBE}"/>
              </a:ext>
            </a:extLst>
          </p:cNvPr>
          <p:cNvPicPr>
            <a:picLocks noChangeAspect="1"/>
          </p:cNvPicPr>
          <p:nvPr/>
        </p:nvPicPr>
        <p:blipFill>
          <a:blip r:embed="rId3"/>
          <a:stretch>
            <a:fillRect/>
          </a:stretch>
        </p:blipFill>
        <p:spPr>
          <a:xfrm>
            <a:off x="1340956" y="952466"/>
            <a:ext cx="8875085" cy="1838982"/>
          </a:xfrm>
          <a:prstGeom prst="rect">
            <a:avLst/>
          </a:prstGeom>
        </p:spPr>
      </p:pic>
    </p:spTree>
    <p:extLst>
      <p:ext uri="{BB962C8B-B14F-4D97-AF65-F5344CB8AC3E}">
        <p14:creationId xmlns:p14="http://schemas.microsoft.com/office/powerpoint/2010/main" val="275365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D44102-406A-0143-80DD-BB06E53A993C}"/>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pic>
        <p:nvPicPr>
          <p:cNvPr id="4" name="Picture 3">
            <a:extLst>
              <a:ext uri="{FF2B5EF4-FFF2-40B4-BE49-F238E27FC236}">
                <a16:creationId xmlns:a16="http://schemas.microsoft.com/office/drawing/2014/main" id="{C96156F8-DE2E-6146-AEAA-2793A0C9B7D9}"/>
              </a:ext>
            </a:extLst>
          </p:cNvPr>
          <p:cNvPicPr>
            <a:picLocks noChangeAspect="1"/>
          </p:cNvPicPr>
          <p:nvPr/>
        </p:nvPicPr>
        <p:blipFill>
          <a:blip r:embed="rId2"/>
          <a:stretch>
            <a:fillRect/>
          </a:stretch>
        </p:blipFill>
        <p:spPr>
          <a:xfrm>
            <a:off x="1390982" y="1598625"/>
            <a:ext cx="8756650" cy="4002125"/>
          </a:xfrm>
          <a:prstGeom prst="rect">
            <a:avLst/>
          </a:prstGeom>
        </p:spPr>
      </p:pic>
      <p:sp>
        <p:nvSpPr>
          <p:cNvPr id="5" name="Google Shape;1660;p163">
            <a:extLst>
              <a:ext uri="{FF2B5EF4-FFF2-40B4-BE49-F238E27FC236}">
                <a16:creationId xmlns:a16="http://schemas.microsoft.com/office/drawing/2014/main" id="{877A48CF-8A76-B740-981E-E48F77C9E2D5}"/>
              </a:ext>
            </a:extLst>
          </p:cNvPr>
          <p:cNvSpPr txBox="1"/>
          <p:nvPr/>
        </p:nvSpPr>
        <p:spPr>
          <a:xfrm>
            <a:off x="5650766" y="5471535"/>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
        <p:nvSpPr>
          <p:cNvPr id="3" name="Rectangle 2">
            <a:extLst>
              <a:ext uri="{FF2B5EF4-FFF2-40B4-BE49-F238E27FC236}">
                <a16:creationId xmlns:a16="http://schemas.microsoft.com/office/drawing/2014/main" id="{FAF3FAE4-878C-DB49-A936-C8C387B17118}"/>
              </a:ext>
            </a:extLst>
          </p:cNvPr>
          <p:cNvSpPr/>
          <p:nvPr/>
        </p:nvSpPr>
        <p:spPr>
          <a:xfrm>
            <a:off x="992875" y="1008429"/>
            <a:ext cx="5493812" cy="369332"/>
          </a:xfrm>
          <a:prstGeom prst="rect">
            <a:avLst/>
          </a:prstGeom>
        </p:spPr>
        <p:txBody>
          <a:bodyPr wrap="none">
            <a:spAutoFit/>
          </a:bodyPr>
          <a:lstStyle/>
          <a:p>
            <a:r>
              <a:rPr lang="zh-TW" altLang="en-US" kern="0" dirty="0">
                <a:solidFill>
                  <a:srgbClr val="595959"/>
                </a:solidFill>
                <a:cs typeface="Arial"/>
              </a:rPr>
              <a:t>我們可以發現隨機森林中的每一棵決策樹深度都很淺</a:t>
            </a:r>
            <a:endParaRPr lang="en-TW" dirty="0"/>
          </a:p>
        </p:txBody>
      </p:sp>
    </p:spTree>
    <p:extLst>
      <p:ext uri="{BB962C8B-B14F-4D97-AF65-F5344CB8AC3E}">
        <p14:creationId xmlns:p14="http://schemas.microsoft.com/office/powerpoint/2010/main" val="20017997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7415</TotalTime>
  <Words>510</Words>
  <Application>Microsoft Macintosh PowerPoint</Application>
  <PresentationFormat>Widescreen</PresentationFormat>
  <Paragraphs>56</Paragraphs>
  <Slides>10</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-apple-system</vt:lpstr>
      <vt:lpstr>等线</vt:lpstr>
      <vt:lpstr>inherit</vt:lpstr>
      <vt:lpstr>Microsoft JhengHei</vt:lpstr>
      <vt:lpstr>微软雅黑</vt:lpstr>
      <vt:lpstr>Segoe UI Light</vt:lpstr>
      <vt:lpstr>Toppan Bunkyu Midashi Gothic Ex</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379</cp:revision>
  <dcterms:created xsi:type="dcterms:W3CDTF">2015-08-18T02:51:41Z</dcterms:created>
  <dcterms:modified xsi:type="dcterms:W3CDTF">2020-09-11T08:01:32Z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